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omica" panose="020B0604020202020204" charset="0"/>
      <p:regular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svg"/><Relationship Id="rId7" Type="http://schemas.openxmlformats.org/officeDocument/2006/relationships/image" Target="../media/image8.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9.svg"/><Relationship Id="rId7" Type="http://schemas.openxmlformats.org/officeDocument/2006/relationships/image" Target="../media/image6.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7565" y="3430841"/>
            <a:ext cx="16552869" cy="2135113"/>
          </a:xfrm>
          <a:prstGeom prst="rect">
            <a:avLst/>
          </a:prstGeom>
        </p:spPr>
        <p:txBody>
          <a:bodyPr lIns="0" tIns="0" rIns="0" bIns="0" rtlCol="0" anchor="t">
            <a:spAutoFit/>
          </a:bodyPr>
          <a:lstStyle/>
          <a:p>
            <a:pPr algn="ctr">
              <a:lnSpc>
                <a:spcPts val="13592"/>
              </a:lnSpc>
            </a:pPr>
            <a:r>
              <a:rPr lang="en-US" sz="14774" spc="-472">
                <a:solidFill>
                  <a:srgbClr val="022033"/>
                </a:solidFill>
                <a:latin typeface="Comica"/>
              </a:rPr>
              <a:t>CUBO RUBIK</a:t>
            </a:r>
          </a:p>
        </p:txBody>
      </p:sp>
      <p:sp>
        <p:nvSpPr>
          <p:cNvPr id="3" name="TextBox 3"/>
          <p:cNvSpPr txBox="1"/>
          <p:nvPr/>
        </p:nvSpPr>
        <p:spPr>
          <a:xfrm>
            <a:off x="7816335" y="1584850"/>
            <a:ext cx="2655329" cy="922565"/>
          </a:xfrm>
          <a:prstGeom prst="rect">
            <a:avLst/>
          </a:prstGeom>
        </p:spPr>
        <p:txBody>
          <a:bodyPr lIns="0" tIns="0" rIns="0" bIns="0" rtlCol="0" anchor="t">
            <a:spAutoFit/>
          </a:bodyPr>
          <a:lstStyle/>
          <a:p>
            <a:pPr algn="ctr">
              <a:lnSpc>
                <a:spcPts val="6198"/>
              </a:lnSpc>
            </a:pPr>
            <a:r>
              <a:rPr lang="en-US" sz="4245" spc="437">
                <a:solidFill>
                  <a:srgbClr val="022033"/>
                </a:solidFill>
                <a:latin typeface="Roboto"/>
              </a:rPr>
              <a:t>GRUPO 3</a:t>
            </a:r>
          </a:p>
        </p:txBody>
      </p:sp>
      <p:sp>
        <p:nvSpPr>
          <p:cNvPr id="4" name="Freeform 4"/>
          <p:cNvSpPr/>
          <p:nvPr/>
        </p:nvSpPr>
        <p:spPr>
          <a:xfrm rot="2003101">
            <a:off x="-3298647" y="-3865792"/>
            <a:ext cx="6597293" cy="9500102"/>
          </a:xfrm>
          <a:custGeom>
            <a:avLst/>
            <a:gdLst/>
            <a:ahLst/>
            <a:cxnLst/>
            <a:rect l="l" t="t" r="r" b="b"/>
            <a:pathLst>
              <a:path w="6597293" h="9500102">
                <a:moveTo>
                  <a:pt x="0" y="0"/>
                </a:moveTo>
                <a:lnTo>
                  <a:pt x="6597294" y="0"/>
                </a:lnTo>
                <a:lnTo>
                  <a:pt x="6597294"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5" name="Freeform 5"/>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6" name="Freeform 6"/>
          <p:cNvSpPr/>
          <p:nvPr/>
        </p:nvSpPr>
        <p:spPr>
          <a:xfrm rot="813916">
            <a:off x="-2916636" y="484679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7" name="Freeform 7"/>
          <p:cNvSpPr/>
          <p:nvPr/>
        </p:nvSpPr>
        <p:spPr>
          <a:xfrm rot="-3299222">
            <a:off x="13481601" y="-5335199"/>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8" name="Freeform 8"/>
          <p:cNvSpPr/>
          <p:nvPr/>
        </p:nvSpPr>
        <p:spPr>
          <a:xfrm rot="-7643598" flipH="1" flipV="1">
            <a:off x="8344729" y="7726016"/>
            <a:ext cx="6597293" cy="9500102"/>
          </a:xfrm>
          <a:custGeom>
            <a:avLst/>
            <a:gdLst/>
            <a:ahLst/>
            <a:cxnLst/>
            <a:rect l="l" t="t" r="r" b="b"/>
            <a:pathLst>
              <a:path w="6597293" h="9500102">
                <a:moveTo>
                  <a:pt x="6597293" y="9500103"/>
                </a:moveTo>
                <a:lnTo>
                  <a:pt x="0" y="9500103"/>
                </a:lnTo>
                <a:lnTo>
                  <a:pt x="0" y="0"/>
                </a:lnTo>
                <a:lnTo>
                  <a:pt x="6597293" y="0"/>
                </a:lnTo>
                <a:lnTo>
                  <a:pt x="6597293" y="950010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9" name="Freeform 9"/>
          <p:cNvSpPr/>
          <p:nvPr/>
        </p:nvSpPr>
        <p:spPr>
          <a:xfrm rot="1858296">
            <a:off x="2567670" y="824791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10" name="Freeform 10"/>
          <p:cNvSpPr/>
          <p:nvPr/>
        </p:nvSpPr>
        <p:spPr>
          <a:xfrm rot="1858296">
            <a:off x="5046823" y="-6969102"/>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11" name="TextBox 11"/>
          <p:cNvSpPr txBox="1"/>
          <p:nvPr/>
        </p:nvSpPr>
        <p:spPr>
          <a:xfrm>
            <a:off x="4391452" y="5266234"/>
            <a:ext cx="9505096" cy="3837075"/>
          </a:xfrm>
          <a:prstGeom prst="rect">
            <a:avLst/>
          </a:prstGeom>
        </p:spPr>
        <p:txBody>
          <a:bodyPr lIns="0" tIns="0" rIns="0" bIns="0" rtlCol="0" anchor="t">
            <a:spAutoFit/>
          </a:bodyPr>
          <a:lstStyle/>
          <a:p>
            <a:pPr algn="ctr">
              <a:lnSpc>
                <a:spcPts val="4884"/>
              </a:lnSpc>
            </a:pPr>
            <a:r>
              <a:rPr lang="en-US" sz="3345" spc="344">
                <a:solidFill>
                  <a:srgbClr val="022033"/>
                </a:solidFill>
                <a:latin typeface="Roboto"/>
              </a:rPr>
              <a:t>INTEGRANTES: </a:t>
            </a:r>
          </a:p>
          <a:p>
            <a:pPr algn="ctr">
              <a:lnSpc>
                <a:spcPts val="4884"/>
              </a:lnSpc>
            </a:pPr>
            <a:r>
              <a:rPr lang="en-US" sz="3345" spc="344">
                <a:solidFill>
                  <a:srgbClr val="022033"/>
                </a:solidFill>
                <a:latin typeface="Roboto"/>
              </a:rPr>
              <a:t>Gahona Patiño Jordan </a:t>
            </a:r>
          </a:p>
          <a:p>
            <a:pPr algn="ctr">
              <a:lnSpc>
                <a:spcPts val="4884"/>
              </a:lnSpc>
            </a:pPr>
            <a:r>
              <a:rPr lang="en-US" sz="3345" spc="344">
                <a:solidFill>
                  <a:srgbClr val="022033"/>
                </a:solidFill>
                <a:latin typeface="Roboto"/>
              </a:rPr>
              <a:t>Amagua Castañeda Christian </a:t>
            </a:r>
          </a:p>
          <a:p>
            <a:pPr algn="ctr">
              <a:lnSpc>
                <a:spcPts val="4884"/>
              </a:lnSpc>
            </a:pPr>
            <a:r>
              <a:rPr lang="en-US" sz="3345" spc="344">
                <a:solidFill>
                  <a:srgbClr val="022033"/>
                </a:solidFill>
                <a:latin typeface="Roboto"/>
              </a:rPr>
              <a:t>Altamirano Santacruz Mateo Marcelo </a:t>
            </a:r>
          </a:p>
          <a:p>
            <a:pPr algn="ctr">
              <a:lnSpc>
                <a:spcPts val="6198"/>
              </a:lnSpc>
            </a:pPr>
            <a:endParaRPr lang="en-US" sz="3345" spc="344">
              <a:solidFill>
                <a:srgbClr val="022033"/>
              </a:solidFill>
              <a:latin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MÉTODO MEZCLAR: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a:off x="2100102" y="3900317"/>
            <a:ext cx="14476338" cy="4263754"/>
          </a:xfrm>
          <a:custGeom>
            <a:avLst/>
            <a:gdLst/>
            <a:ahLst/>
            <a:cxnLst/>
            <a:rect l="l" t="t" r="r" b="b"/>
            <a:pathLst>
              <a:path w="14476338" h="4263754">
                <a:moveTo>
                  <a:pt x="0" y="0"/>
                </a:moveTo>
                <a:lnTo>
                  <a:pt x="14476338" y="0"/>
                </a:lnTo>
                <a:lnTo>
                  <a:pt x="14476338" y="4263754"/>
                </a:lnTo>
                <a:lnTo>
                  <a:pt x="0" y="4263754"/>
                </a:lnTo>
                <a:lnTo>
                  <a:pt x="0" y="0"/>
                </a:lnTo>
                <a:close/>
              </a:path>
            </a:pathLst>
          </a:custGeom>
          <a:blipFill>
            <a:blip r:embed="rId6"/>
            <a:stretch>
              <a:fillRect/>
            </a:stretch>
          </a:blipFill>
        </p:spPr>
        <p:txBody>
          <a:bodyPr/>
          <a:lstStyle/>
          <a:p>
            <a:endParaRPr lang="es-EC"/>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3034582"/>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GIRAR UNA CARA EN SENTIDO HORARIO: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0" y="4773205"/>
            <a:ext cx="18288000" cy="4331196"/>
          </a:xfrm>
          <a:prstGeom prst="rect">
            <a:avLst/>
          </a:prstGeom>
        </p:spPr>
        <p:txBody>
          <a:bodyPr lIns="0" tIns="0" rIns="0" bIns="0" rtlCol="0" anchor="t">
            <a:spAutoFit/>
          </a:bodyPr>
          <a:lstStyle/>
          <a:p>
            <a:pPr algn="ctr">
              <a:lnSpc>
                <a:spcPts val="3822"/>
              </a:lnSpc>
            </a:pPr>
            <a:r>
              <a:rPr lang="en-US" sz="2730" spc="152">
                <a:solidFill>
                  <a:srgbClr val="022033"/>
                </a:solidFill>
                <a:latin typeface="Comica"/>
              </a:rPr>
              <a:t>PERMITE GIRAR UNA CARA DEL CUBO EN SENTIDO HORARIO. EL CUBO SE REPRESENTA MEDIANTE UN DICCIONARIO DE CARAS, DONDE CADA CARA ES UNA MATRIZ BIDIMENSIONAL DE 3X3.</a:t>
            </a:r>
          </a:p>
          <a:p>
            <a:pPr algn="ctr">
              <a:lnSpc>
                <a:spcPts val="3822"/>
              </a:lnSpc>
            </a:pPr>
            <a:r>
              <a:rPr lang="en-US" sz="2730" spc="152">
                <a:solidFill>
                  <a:srgbClr val="022033"/>
                </a:solidFill>
                <a:latin typeface="Comica"/>
              </a:rPr>
              <a:t>EL PROCESO DE GIRAR UNA CARA EN SENTIDO HORARIO IMPLICA TRES PASOS PRINCIPALES: </a:t>
            </a:r>
          </a:p>
          <a:p>
            <a:pPr marL="589512" lvl="1" indent="-294756" algn="ctr">
              <a:lnSpc>
                <a:spcPts val="3822"/>
              </a:lnSpc>
              <a:buFont typeface="Arial"/>
              <a:buChar char="•"/>
            </a:pPr>
            <a:r>
              <a:rPr lang="en-US" sz="2730" spc="152">
                <a:solidFill>
                  <a:srgbClr val="022033"/>
                </a:solidFill>
                <a:latin typeface="Comica"/>
              </a:rPr>
              <a:t>TRANSPOSICIÓN</a:t>
            </a:r>
          </a:p>
          <a:p>
            <a:pPr marL="589512" lvl="1" indent="-294756" algn="ctr">
              <a:lnSpc>
                <a:spcPts val="3822"/>
              </a:lnSpc>
              <a:buFont typeface="Arial"/>
              <a:buChar char="•"/>
            </a:pPr>
            <a:r>
              <a:rPr lang="en-US" sz="2730" spc="152">
                <a:solidFill>
                  <a:srgbClr val="022033"/>
                </a:solidFill>
                <a:latin typeface="Comica"/>
              </a:rPr>
              <a:t>INVERSIÓN DE FILAS</a:t>
            </a:r>
          </a:p>
          <a:p>
            <a:pPr marL="589512" lvl="1" indent="-294756" algn="ctr">
              <a:lnSpc>
                <a:spcPts val="3822"/>
              </a:lnSpc>
              <a:buFont typeface="Arial"/>
              <a:buChar char="•"/>
            </a:pPr>
            <a:r>
              <a:rPr lang="en-US" sz="2730" spc="152">
                <a:solidFill>
                  <a:srgbClr val="022033"/>
                </a:solidFill>
                <a:latin typeface="Comica"/>
              </a:rPr>
              <a:t>ACTUALIZACIÓN. </a:t>
            </a:r>
          </a:p>
          <a:p>
            <a:pPr algn="ctr">
              <a:lnSpc>
                <a:spcPts val="3822"/>
              </a:lnSpc>
              <a:spcBef>
                <a:spcPct val="0"/>
              </a:spcBef>
            </a:pPr>
            <a:endParaRPr lang="en-US" sz="2730" spc="152">
              <a:solidFill>
                <a:srgbClr val="022033"/>
              </a:solidFill>
              <a:latin typeface="C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473591"/>
            <a:ext cx="14864881" cy="3034582"/>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GIRAR UNA CARA EN SENTIDO HORARIO:</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a:off x="682076" y="4030986"/>
            <a:ext cx="16923848" cy="1536038"/>
          </a:xfrm>
          <a:custGeom>
            <a:avLst/>
            <a:gdLst/>
            <a:ahLst/>
            <a:cxnLst/>
            <a:rect l="l" t="t" r="r" b="b"/>
            <a:pathLst>
              <a:path w="16923848" h="1536038">
                <a:moveTo>
                  <a:pt x="0" y="0"/>
                </a:moveTo>
                <a:lnTo>
                  <a:pt x="16923848" y="0"/>
                </a:lnTo>
                <a:lnTo>
                  <a:pt x="16923848" y="1536038"/>
                </a:lnTo>
                <a:lnTo>
                  <a:pt x="0" y="1536038"/>
                </a:lnTo>
                <a:lnTo>
                  <a:pt x="0" y="0"/>
                </a:lnTo>
                <a:close/>
              </a:path>
            </a:pathLst>
          </a:custGeom>
          <a:blipFill>
            <a:blip r:embed="rId6"/>
            <a:stretch>
              <a:fillRect/>
            </a:stretch>
          </a:blipFill>
        </p:spPr>
        <p:txBody>
          <a:bodyPr/>
          <a:lstStyle/>
          <a:p>
            <a:endParaRPr lang="es-EC"/>
          </a:p>
        </p:txBody>
      </p:sp>
      <p:sp>
        <p:nvSpPr>
          <p:cNvPr id="6" name="Freeform 6"/>
          <p:cNvSpPr/>
          <p:nvPr/>
        </p:nvSpPr>
        <p:spPr>
          <a:xfrm>
            <a:off x="2878023" y="6090899"/>
            <a:ext cx="12531954" cy="2762420"/>
          </a:xfrm>
          <a:custGeom>
            <a:avLst/>
            <a:gdLst/>
            <a:ahLst/>
            <a:cxnLst/>
            <a:rect l="l" t="t" r="r" b="b"/>
            <a:pathLst>
              <a:path w="12531954" h="2762420">
                <a:moveTo>
                  <a:pt x="0" y="0"/>
                </a:moveTo>
                <a:lnTo>
                  <a:pt x="12531954" y="0"/>
                </a:lnTo>
                <a:lnTo>
                  <a:pt x="12531954" y="2762420"/>
                </a:lnTo>
                <a:lnTo>
                  <a:pt x="0" y="2762420"/>
                </a:lnTo>
                <a:lnTo>
                  <a:pt x="0" y="0"/>
                </a:lnTo>
                <a:close/>
              </a:path>
            </a:pathLst>
          </a:custGeom>
          <a:blipFill>
            <a:blip r:embed="rId7"/>
            <a:stretch>
              <a:fillRect/>
            </a:stretch>
          </a:blipFill>
        </p:spPr>
        <p:txBody>
          <a:bodyPr/>
          <a:lstStyle/>
          <a:p>
            <a:endParaRPr lang="es-EC"/>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499162"/>
            <a:ext cx="14864881" cy="4388342"/>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GIRAR UNA CARA EN SENTIDO ANTIHORARIO: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0" y="5744299"/>
            <a:ext cx="18288000" cy="1949946"/>
          </a:xfrm>
          <a:prstGeom prst="rect">
            <a:avLst/>
          </a:prstGeom>
        </p:spPr>
        <p:txBody>
          <a:bodyPr lIns="0" tIns="0" rIns="0" bIns="0" rtlCol="0" anchor="t">
            <a:spAutoFit/>
          </a:bodyPr>
          <a:lstStyle/>
          <a:p>
            <a:pPr algn="ctr">
              <a:lnSpc>
                <a:spcPts val="3822"/>
              </a:lnSpc>
            </a:pPr>
            <a:r>
              <a:rPr lang="en-US" sz="2730" spc="152">
                <a:solidFill>
                  <a:srgbClr val="022033"/>
                </a:solidFill>
                <a:latin typeface="Comica"/>
              </a:rPr>
              <a:t>PERMITE GIRAR UNA CARA DEL CUBO EN SENTIDO ANTIHORARIO. AL IGUAL QUE EN EL SENTIDO HORARIO, EL CUBO SE REPRESENTA MEDIANTE UN DICCIONARIO DE CARAS, DONDE CADA CARA ES UNA MATRIZ BIDIMENSIONAL DE 3X3. </a:t>
            </a:r>
          </a:p>
          <a:p>
            <a:pPr algn="ctr">
              <a:lnSpc>
                <a:spcPts val="3822"/>
              </a:lnSpc>
              <a:spcBef>
                <a:spcPct val="0"/>
              </a:spcBef>
            </a:pPr>
            <a:endParaRPr lang="en-US" sz="2730" spc="152">
              <a:solidFill>
                <a:srgbClr val="022033"/>
              </a:solidFill>
              <a:latin typeface="C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15399" y="2149183"/>
            <a:ext cx="7493507" cy="7302763"/>
          </a:xfrm>
          <a:custGeom>
            <a:avLst/>
            <a:gdLst/>
            <a:ahLst/>
            <a:cxnLst/>
            <a:rect l="l" t="t" r="r" b="b"/>
            <a:pathLst>
              <a:path w="7493507" h="7302763">
                <a:moveTo>
                  <a:pt x="0" y="0"/>
                </a:moveTo>
                <a:lnTo>
                  <a:pt x="7493507" y="0"/>
                </a:lnTo>
                <a:lnTo>
                  <a:pt x="7493507" y="7302763"/>
                </a:lnTo>
                <a:lnTo>
                  <a:pt x="0" y="7302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3" name="TextBox 3"/>
          <p:cNvSpPr txBox="1"/>
          <p:nvPr/>
        </p:nvSpPr>
        <p:spPr>
          <a:xfrm>
            <a:off x="8262165" y="3141847"/>
            <a:ext cx="6799975" cy="5606118"/>
          </a:xfrm>
          <a:prstGeom prst="rect">
            <a:avLst/>
          </a:prstGeom>
        </p:spPr>
        <p:txBody>
          <a:bodyPr lIns="0" tIns="0" rIns="0" bIns="0" rtlCol="0" anchor="t">
            <a:spAutoFit/>
          </a:bodyPr>
          <a:lstStyle/>
          <a:p>
            <a:pPr marL="520688" lvl="1" indent="-260344">
              <a:lnSpc>
                <a:spcPts val="3376"/>
              </a:lnSpc>
              <a:buFont typeface="Arial"/>
              <a:buChar char="•"/>
            </a:pPr>
            <a:r>
              <a:rPr lang="en-US" sz="2411" spc="135">
                <a:solidFill>
                  <a:srgbClr val="022033"/>
                </a:solidFill>
                <a:latin typeface="Comica"/>
              </a:rPr>
              <a:t>EL PROGRAMA CUMPLE SU PROPÓSITO PRINCIPAL DE ARMAR Y DESARMAR UN CUBO RUBIK DE MANERA EFICIENTE.</a:t>
            </a:r>
          </a:p>
          <a:p>
            <a:pPr marL="520688" lvl="1" indent="-260344">
              <a:lnSpc>
                <a:spcPts val="3376"/>
              </a:lnSpc>
              <a:buFont typeface="Arial"/>
              <a:buChar char="•"/>
            </a:pPr>
            <a:r>
              <a:rPr lang="en-US" sz="2411" spc="135">
                <a:solidFill>
                  <a:srgbClr val="022033"/>
                </a:solidFill>
                <a:latin typeface="Comica"/>
              </a:rPr>
              <a:t> EL RENDIMIENTO DEL PROGRAMA EN TÉRMINOS DE VELOCIDAD ES SATISFACTORIO. PUEDE RESOLVER EL CUBO RUBIK EN UN TIEMPO RAZONABLE </a:t>
            </a:r>
          </a:p>
          <a:p>
            <a:pPr marL="520688" lvl="1" indent="-260344">
              <a:lnSpc>
                <a:spcPts val="3376"/>
              </a:lnSpc>
              <a:buFont typeface="Arial"/>
              <a:buChar char="•"/>
            </a:pPr>
            <a:r>
              <a:rPr lang="en-US" sz="2411" spc="135">
                <a:solidFill>
                  <a:srgbClr val="022033"/>
                </a:solidFill>
                <a:latin typeface="Comica"/>
              </a:rPr>
              <a:t>EL CUBO TIENE 43 TRILLONES. O MÁS EXACTAMENTE, </a:t>
            </a:r>
            <a:r>
              <a:rPr lang="en-US" sz="2411" spc="135">
                <a:solidFill>
                  <a:srgbClr val="022033"/>
                </a:solidFill>
                <a:latin typeface="Comica Medium"/>
              </a:rPr>
              <a:t>43.252.003.274.489.856.000 DE COMBINACIONES POSIBLES</a:t>
            </a:r>
          </a:p>
        </p:txBody>
      </p:sp>
      <p:sp>
        <p:nvSpPr>
          <p:cNvPr id="4" name="Freeform 4"/>
          <p:cNvSpPr/>
          <p:nvPr/>
        </p:nvSpPr>
        <p:spPr>
          <a:xfrm>
            <a:off x="2053848" y="2394043"/>
            <a:ext cx="5204355" cy="6864257"/>
          </a:xfrm>
          <a:custGeom>
            <a:avLst/>
            <a:gdLst/>
            <a:ahLst/>
            <a:cxnLst/>
            <a:rect l="l" t="t" r="r" b="b"/>
            <a:pathLst>
              <a:path w="5204355" h="6864257">
                <a:moveTo>
                  <a:pt x="0" y="0"/>
                </a:moveTo>
                <a:lnTo>
                  <a:pt x="5204355" y="0"/>
                </a:lnTo>
                <a:lnTo>
                  <a:pt x="5204355" y="6864257"/>
                </a:lnTo>
                <a:lnTo>
                  <a:pt x="0" y="6864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4656025" y="713223"/>
            <a:ext cx="8975949"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CONCLUSIÓN</a:t>
            </a:r>
          </a:p>
        </p:txBody>
      </p:sp>
      <p:sp>
        <p:nvSpPr>
          <p:cNvPr id="6" name="Freeform 6"/>
          <p:cNvSpPr/>
          <p:nvPr/>
        </p:nvSpPr>
        <p:spPr>
          <a:xfrm rot="2894894">
            <a:off x="14594202" y="5536949"/>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7" name="Freeform 7"/>
          <p:cNvSpPr/>
          <p:nvPr/>
        </p:nvSpPr>
        <p:spPr>
          <a:xfrm rot="3834128">
            <a:off x="-2908987" y="-3721351"/>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90260" y="3289009"/>
            <a:ext cx="15469040" cy="3775657"/>
          </a:xfrm>
          <a:prstGeom prst="rect">
            <a:avLst/>
          </a:prstGeom>
        </p:spPr>
        <p:txBody>
          <a:bodyPr lIns="0" tIns="0" rIns="0" bIns="0" rtlCol="0" anchor="t">
            <a:spAutoFit/>
          </a:bodyPr>
          <a:lstStyle/>
          <a:p>
            <a:pPr algn="ctr">
              <a:lnSpc>
                <a:spcPts val="9174"/>
              </a:lnSpc>
            </a:pPr>
            <a:r>
              <a:rPr lang="en-US" sz="9972" spc="-827">
                <a:solidFill>
                  <a:srgbClr val="022033"/>
                </a:solidFill>
                <a:latin typeface="Comica"/>
              </a:rPr>
              <a:t>LOS MEJORES PROYECTOS SE REALIZAN EN EQUIPO</a:t>
            </a:r>
          </a:p>
        </p:txBody>
      </p:sp>
      <p:sp>
        <p:nvSpPr>
          <p:cNvPr id="3" name="Freeform 3"/>
          <p:cNvSpPr/>
          <p:nvPr/>
        </p:nvSpPr>
        <p:spPr>
          <a:xfrm>
            <a:off x="1028700" y="565632"/>
            <a:ext cx="3495660" cy="2656702"/>
          </a:xfrm>
          <a:custGeom>
            <a:avLst/>
            <a:gdLst/>
            <a:ahLst/>
            <a:cxnLst/>
            <a:rect l="l" t="t" r="r" b="b"/>
            <a:pathLst>
              <a:path w="3495660" h="2656702">
                <a:moveTo>
                  <a:pt x="0" y="0"/>
                </a:moveTo>
                <a:lnTo>
                  <a:pt x="3495660" y="0"/>
                </a:lnTo>
                <a:lnTo>
                  <a:pt x="3495660" y="2656702"/>
                </a:lnTo>
                <a:lnTo>
                  <a:pt x="0" y="265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3689332">
            <a:off x="12902826" y="-550150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rot="-693140">
            <a:off x="-1995329" y="692815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a:off x="13037938" y="6363779"/>
            <a:ext cx="4221362" cy="3576645"/>
          </a:xfrm>
          <a:custGeom>
            <a:avLst/>
            <a:gdLst/>
            <a:ahLst/>
            <a:cxnLst/>
            <a:rect l="l" t="t" r="r" b="b"/>
            <a:pathLst>
              <a:path w="4221362" h="3576645">
                <a:moveTo>
                  <a:pt x="0" y="0"/>
                </a:moveTo>
                <a:lnTo>
                  <a:pt x="4221362" y="0"/>
                </a:lnTo>
                <a:lnTo>
                  <a:pt x="4221362" y="3576645"/>
                </a:lnTo>
                <a:lnTo>
                  <a:pt x="0" y="3576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7565" y="2129123"/>
            <a:ext cx="16552869" cy="4707629"/>
          </a:xfrm>
          <a:prstGeom prst="rect">
            <a:avLst/>
          </a:prstGeom>
        </p:spPr>
        <p:txBody>
          <a:bodyPr lIns="0" tIns="0" rIns="0" bIns="0" rtlCol="0" anchor="t">
            <a:spAutoFit/>
          </a:bodyPr>
          <a:lstStyle/>
          <a:p>
            <a:pPr algn="ctr">
              <a:lnSpc>
                <a:spcPts val="16536"/>
              </a:lnSpc>
            </a:pPr>
            <a:r>
              <a:rPr lang="en-US" sz="17973" spc="-1491">
                <a:solidFill>
                  <a:srgbClr val="022033"/>
                </a:solidFill>
                <a:latin typeface="Comica"/>
              </a:rPr>
              <a:t>¡MUCHAS GRACIAS!</a:t>
            </a:r>
          </a:p>
        </p:txBody>
      </p:sp>
      <p:sp>
        <p:nvSpPr>
          <p:cNvPr id="3" name="Freeform 3"/>
          <p:cNvSpPr/>
          <p:nvPr/>
        </p:nvSpPr>
        <p:spPr>
          <a:xfrm rot="2003101">
            <a:off x="-3298647" y="-3865792"/>
            <a:ext cx="6597293" cy="9500102"/>
          </a:xfrm>
          <a:custGeom>
            <a:avLst/>
            <a:gdLst/>
            <a:ahLst/>
            <a:cxnLst/>
            <a:rect l="l" t="t" r="r" b="b"/>
            <a:pathLst>
              <a:path w="6597293" h="9500102">
                <a:moveTo>
                  <a:pt x="0" y="0"/>
                </a:moveTo>
                <a:lnTo>
                  <a:pt x="6597294" y="0"/>
                </a:lnTo>
                <a:lnTo>
                  <a:pt x="6597294"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rot="813916">
            <a:off x="-2916636" y="484679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rot="-3299222">
            <a:off x="13481601" y="-5335199"/>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7" name="Freeform 7"/>
          <p:cNvSpPr/>
          <p:nvPr/>
        </p:nvSpPr>
        <p:spPr>
          <a:xfrm rot="-7643598" flipH="1" flipV="1">
            <a:off x="8344729" y="8338748"/>
            <a:ext cx="6597293" cy="9500102"/>
          </a:xfrm>
          <a:custGeom>
            <a:avLst/>
            <a:gdLst/>
            <a:ahLst/>
            <a:cxnLst/>
            <a:rect l="l" t="t" r="r" b="b"/>
            <a:pathLst>
              <a:path w="6597293" h="9500102">
                <a:moveTo>
                  <a:pt x="6597293" y="9500103"/>
                </a:moveTo>
                <a:lnTo>
                  <a:pt x="0" y="9500103"/>
                </a:lnTo>
                <a:lnTo>
                  <a:pt x="0" y="0"/>
                </a:lnTo>
                <a:lnTo>
                  <a:pt x="6597293" y="0"/>
                </a:lnTo>
                <a:lnTo>
                  <a:pt x="6597293" y="950010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8" name="Freeform 8"/>
          <p:cNvSpPr/>
          <p:nvPr/>
        </p:nvSpPr>
        <p:spPr>
          <a:xfrm rot="-1316246">
            <a:off x="4021097" y="8471862"/>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9" name="Freeform 9"/>
          <p:cNvSpPr/>
          <p:nvPr/>
        </p:nvSpPr>
        <p:spPr>
          <a:xfrm rot="1858296">
            <a:off x="5046823" y="-6969102"/>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373649"/>
            <a:ext cx="14864881" cy="1412038"/>
          </a:xfrm>
          <a:prstGeom prst="rect">
            <a:avLst/>
          </a:prstGeom>
        </p:spPr>
        <p:txBody>
          <a:bodyPr lIns="0" tIns="0" rIns="0" bIns="0" rtlCol="0" anchor="t">
            <a:spAutoFit/>
          </a:bodyPr>
          <a:lstStyle/>
          <a:p>
            <a:pPr algn="ctr">
              <a:lnSpc>
                <a:spcPts val="8931"/>
              </a:lnSpc>
            </a:pPr>
            <a:r>
              <a:rPr lang="en-US" sz="9708" spc="-805">
                <a:solidFill>
                  <a:srgbClr val="022033"/>
                </a:solidFill>
                <a:latin typeface="Comica"/>
              </a:rPr>
              <a:t>ANTECEDENTES </a:t>
            </a:r>
          </a:p>
        </p:txBody>
      </p:sp>
      <p:sp>
        <p:nvSpPr>
          <p:cNvPr id="3" name="Freeform 3"/>
          <p:cNvSpPr/>
          <p:nvPr/>
        </p:nvSpPr>
        <p:spPr>
          <a:xfrm rot="-8416634">
            <a:off x="-1207295" y="-2191133"/>
            <a:ext cx="4471991" cy="6439667"/>
          </a:xfrm>
          <a:custGeom>
            <a:avLst/>
            <a:gdLst/>
            <a:ahLst/>
            <a:cxnLst/>
            <a:rect l="l" t="t" r="r" b="b"/>
            <a:pathLst>
              <a:path w="4471991" h="6439667">
                <a:moveTo>
                  <a:pt x="0" y="0"/>
                </a:moveTo>
                <a:lnTo>
                  <a:pt x="4471990" y="0"/>
                </a:lnTo>
                <a:lnTo>
                  <a:pt x="4471990" y="6439666"/>
                </a:lnTo>
                <a:lnTo>
                  <a:pt x="0" y="6439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15128246" y="3925139"/>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2228499" y="1709487"/>
            <a:ext cx="15030801" cy="3797934"/>
          </a:xfrm>
          <a:prstGeom prst="rect">
            <a:avLst/>
          </a:prstGeom>
        </p:spPr>
        <p:txBody>
          <a:bodyPr lIns="0" tIns="0" rIns="0" bIns="0" rtlCol="0" anchor="t">
            <a:spAutoFit/>
          </a:bodyPr>
          <a:lstStyle/>
          <a:p>
            <a:pPr algn="ctr">
              <a:lnSpc>
                <a:spcPts val="4340"/>
              </a:lnSpc>
            </a:pPr>
            <a:r>
              <a:rPr lang="en-US" sz="3100">
                <a:solidFill>
                  <a:srgbClr val="022033"/>
                </a:solidFill>
                <a:latin typeface="Roboto"/>
              </a:rPr>
              <a:t>El famoso cubo de Rubik fue inventado en el año 1974 por un profesor de Arquitectura de la Universidad de Budapest, en Hungría, llamado Erno Rubik, el propósito fue explicar a sus alumnos algunos conceptos relacionados con el volumen y el espacio. El cubo rubick son piezas o fichas cubicas sobre un armazón de tres dimensiones, que pone a prueba la habilidad humana para ordenar dichas fichas según su color este constas de 26 piezas en total de las cuales son 20 móviles y 6 estáticas. </a:t>
            </a:r>
          </a:p>
        </p:txBody>
      </p:sp>
      <p:sp>
        <p:nvSpPr>
          <p:cNvPr id="6" name="Freeform 6"/>
          <p:cNvSpPr/>
          <p:nvPr/>
        </p:nvSpPr>
        <p:spPr>
          <a:xfrm>
            <a:off x="6676610" y="5507421"/>
            <a:ext cx="4934781" cy="5132172"/>
          </a:xfrm>
          <a:custGeom>
            <a:avLst/>
            <a:gdLst/>
            <a:ahLst/>
            <a:cxnLst/>
            <a:rect l="l" t="t" r="r" b="b"/>
            <a:pathLst>
              <a:path w="4934781" h="5132172">
                <a:moveTo>
                  <a:pt x="0" y="0"/>
                </a:moveTo>
                <a:lnTo>
                  <a:pt x="4934780" y="0"/>
                </a:lnTo>
                <a:lnTo>
                  <a:pt x="4934780" y="5132172"/>
                </a:lnTo>
                <a:lnTo>
                  <a:pt x="0" y="5132172"/>
                </a:lnTo>
                <a:lnTo>
                  <a:pt x="0" y="0"/>
                </a:lnTo>
                <a:close/>
              </a:path>
            </a:pathLst>
          </a:custGeom>
          <a:blipFill>
            <a:blip r:embed="rId6"/>
            <a:stretch>
              <a:fillRect/>
            </a:stretch>
          </a:blipFill>
        </p:spPr>
        <p:txBody>
          <a:bodyPr/>
          <a:lstStyle/>
          <a:p>
            <a:endParaRPr lang="es-EC"/>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1102" y="3271880"/>
            <a:ext cx="5223667" cy="2118976"/>
            <a:chOff x="0" y="0"/>
            <a:chExt cx="1375781" cy="558084"/>
          </a:xfrm>
        </p:grpSpPr>
        <p:sp>
          <p:nvSpPr>
            <p:cNvPr id="3" name="Freeform 3"/>
            <p:cNvSpPr/>
            <p:nvPr/>
          </p:nvSpPr>
          <p:spPr>
            <a:xfrm>
              <a:off x="0" y="0"/>
              <a:ext cx="1375781" cy="558084"/>
            </a:xfrm>
            <a:custGeom>
              <a:avLst/>
              <a:gdLst/>
              <a:ahLst/>
              <a:cxnLst/>
              <a:rect l="l" t="t" r="r" b="b"/>
              <a:pathLst>
                <a:path w="1375781" h="558084">
                  <a:moveTo>
                    <a:pt x="0" y="0"/>
                  </a:moveTo>
                  <a:lnTo>
                    <a:pt x="1375781" y="0"/>
                  </a:lnTo>
                  <a:lnTo>
                    <a:pt x="1375781" y="558084"/>
                  </a:lnTo>
                  <a:lnTo>
                    <a:pt x="0" y="558084"/>
                  </a:lnTo>
                  <a:close/>
                </a:path>
              </a:pathLst>
            </a:custGeom>
            <a:solidFill>
              <a:srgbClr val="E8E9FE"/>
            </a:solidFill>
          </p:spPr>
          <p:txBody>
            <a:bodyPr/>
            <a:lstStyle/>
            <a:p>
              <a:endParaRPr lang="es-EC"/>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806655" y="6777930"/>
            <a:ext cx="5223667" cy="2041712"/>
            <a:chOff x="0" y="0"/>
            <a:chExt cx="1375781" cy="537735"/>
          </a:xfrm>
        </p:grpSpPr>
        <p:sp>
          <p:nvSpPr>
            <p:cNvPr id="6" name="Freeform 6"/>
            <p:cNvSpPr/>
            <p:nvPr/>
          </p:nvSpPr>
          <p:spPr>
            <a:xfrm>
              <a:off x="0" y="0"/>
              <a:ext cx="1375781" cy="537735"/>
            </a:xfrm>
            <a:custGeom>
              <a:avLst/>
              <a:gdLst/>
              <a:ahLst/>
              <a:cxnLst/>
              <a:rect l="l" t="t" r="r" b="b"/>
              <a:pathLst>
                <a:path w="1375781" h="537735">
                  <a:moveTo>
                    <a:pt x="0" y="0"/>
                  </a:moveTo>
                  <a:lnTo>
                    <a:pt x="1375781" y="0"/>
                  </a:lnTo>
                  <a:lnTo>
                    <a:pt x="1375781" y="537735"/>
                  </a:lnTo>
                  <a:lnTo>
                    <a:pt x="0" y="537735"/>
                  </a:lnTo>
                  <a:close/>
                </a:path>
              </a:pathLst>
            </a:custGeom>
            <a:solidFill>
              <a:srgbClr val="E8E9FE"/>
            </a:solidFill>
          </p:spPr>
          <p:txBody>
            <a:bodyPr/>
            <a:lstStyle/>
            <a:p>
              <a:endParaRPr lang="es-EC"/>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486280" y="6777930"/>
            <a:ext cx="5223667" cy="2041712"/>
            <a:chOff x="0" y="0"/>
            <a:chExt cx="1375781" cy="537735"/>
          </a:xfrm>
        </p:grpSpPr>
        <p:sp>
          <p:nvSpPr>
            <p:cNvPr id="9" name="Freeform 9"/>
            <p:cNvSpPr/>
            <p:nvPr/>
          </p:nvSpPr>
          <p:spPr>
            <a:xfrm>
              <a:off x="0" y="0"/>
              <a:ext cx="1375781" cy="537735"/>
            </a:xfrm>
            <a:custGeom>
              <a:avLst/>
              <a:gdLst/>
              <a:ahLst/>
              <a:cxnLst/>
              <a:rect l="l" t="t" r="r" b="b"/>
              <a:pathLst>
                <a:path w="1375781" h="537735">
                  <a:moveTo>
                    <a:pt x="0" y="0"/>
                  </a:moveTo>
                  <a:lnTo>
                    <a:pt x="1375781" y="0"/>
                  </a:lnTo>
                  <a:lnTo>
                    <a:pt x="1375781" y="537735"/>
                  </a:lnTo>
                  <a:lnTo>
                    <a:pt x="0" y="537735"/>
                  </a:lnTo>
                  <a:close/>
                </a:path>
              </a:pathLst>
            </a:custGeom>
            <a:solidFill>
              <a:srgbClr val="E8E9FE"/>
            </a:solidFill>
          </p:spPr>
          <p:txBody>
            <a:bodyPr/>
            <a:lstStyle/>
            <a:p>
              <a:endParaRPr lang="es-EC"/>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711560" y="812905"/>
            <a:ext cx="14864881"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OBJETIVOS</a:t>
            </a:r>
          </a:p>
        </p:txBody>
      </p:sp>
      <p:sp>
        <p:nvSpPr>
          <p:cNvPr id="12" name="TextBox 12"/>
          <p:cNvSpPr txBox="1"/>
          <p:nvPr/>
        </p:nvSpPr>
        <p:spPr>
          <a:xfrm>
            <a:off x="6701102" y="2213743"/>
            <a:ext cx="4658438" cy="512445"/>
          </a:xfrm>
          <a:prstGeom prst="rect">
            <a:avLst/>
          </a:prstGeom>
        </p:spPr>
        <p:txBody>
          <a:bodyPr lIns="0" tIns="0" rIns="0" bIns="0" rtlCol="0" anchor="t">
            <a:spAutoFit/>
          </a:bodyPr>
          <a:lstStyle/>
          <a:p>
            <a:pPr algn="ctr">
              <a:lnSpc>
                <a:spcPts val="3780"/>
              </a:lnSpc>
              <a:spcBef>
                <a:spcPct val="0"/>
              </a:spcBef>
            </a:pPr>
            <a:r>
              <a:rPr lang="en-US" sz="2700" spc="151">
                <a:solidFill>
                  <a:srgbClr val="022033"/>
                </a:solidFill>
                <a:latin typeface="Comica"/>
              </a:rPr>
              <a:t>OBJETIVO PRINCIPAL </a:t>
            </a:r>
          </a:p>
        </p:txBody>
      </p:sp>
      <p:sp>
        <p:nvSpPr>
          <p:cNvPr id="13" name="Freeform 13"/>
          <p:cNvSpPr/>
          <p:nvPr/>
        </p:nvSpPr>
        <p:spPr>
          <a:xfrm rot="-2040061">
            <a:off x="-3717814" y="5844044"/>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14" name="Freeform 14"/>
          <p:cNvSpPr/>
          <p:nvPr/>
        </p:nvSpPr>
        <p:spPr>
          <a:xfrm rot="813916">
            <a:off x="16275478" y="295971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15" name="Freeform 15"/>
          <p:cNvSpPr/>
          <p:nvPr/>
        </p:nvSpPr>
        <p:spPr>
          <a:xfrm rot="813916">
            <a:off x="-2269947" y="-6205288"/>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16" name="Freeform 16"/>
          <p:cNvSpPr/>
          <p:nvPr/>
        </p:nvSpPr>
        <p:spPr>
          <a:xfrm rot="-4081259">
            <a:off x="12621347" y="-648819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17" name="Freeform 17"/>
          <p:cNvSpPr/>
          <p:nvPr/>
        </p:nvSpPr>
        <p:spPr>
          <a:xfrm>
            <a:off x="3359762" y="3165644"/>
            <a:ext cx="2812052" cy="2331447"/>
          </a:xfrm>
          <a:custGeom>
            <a:avLst/>
            <a:gdLst/>
            <a:ahLst/>
            <a:cxnLst/>
            <a:rect l="l" t="t" r="r" b="b"/>
            <a:pathLst>
              <a:path w="2812052" h="2331447">
                <a:moveTo>
                  <a:pt x="0" y="0"/>
                </a:moveTo>
                <a:lnTo>
                  <a:pt x="2812052" y="0"/>
                </a:lnTo>
                <a:lnTo>
                  <a:pt x="2812052" y="2331447"/>
                </a:lnTo>
                <a:lnTo>
                  <a:pt x="0" y="23314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18" name="Freeform 18"/>
          <p:cNvSpPr/>
          <p:nvPr/>
        </p:nvSpPr>
        <p:spPr>
          <a:xfrm>
            <a:off x="15414366" y="6325464"/>
            <a:ext cx="2324150" cy="2290344"/>
          </a:xfrm>
          <a:custGeom>
            <a:avLst/>
            <a:gdLst/>
            <a:ahLst/>
            <a:cxnLst/>
            <a:rect l="l" t="t" r="r" b="b"/>
            <a:pathLst>
              <a:path w="2324150" h="2290344">
                <a:moveTo>
                  <a:pt x="0" y="0"/>
                </a:moveTo>
                <a:lnTo>
                  <a:pt x="2324149" y="0"/>
                </a:lnTo>
                <a:lnTo>
                  <a:pt x="2324149" y="2290344"/>
                </a:lnTo>
                <a:lnTo>
                  <a:pt x="0" y="22903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19" name="Freeform 19"/>
          <p:cNvSpPr/>
          <p:nvPr/>
        </p:nvSpPr>
        <p:spPr>
          <a:xfrm>
            <a:off x="3105259" y="6281548"/>
            <a:ext cx="1924337" cy="2538095"/>
          </a:xfrm>
          <a:custGeom>
            <a:avLst/>
            <a:gdLst/>
            <a:ahLst/>
            <a:cxnLst/>
            <a:rect l="l" t="t" r="r" b="b"/>
            <a:pathLst>
              <a:path w="1924337" h="2538095">
                <a:moveTo>
                  <a:pt x="0" y="0"/>
                </a:moveTo>
                <a:lnTo>
                  <a:pt x="1924337" y="0"/>
                </a:lnTo>
                <a:lnTo>
                  <a:pt x="1924337" y="2538094"/>
                </a:lnTo>
                <a:lnTo>
                  <a:pt x="0" y="25380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C"/>
          </a:p>
        </p:txBody>
      </p:sp>
      <p:sp>
        <p:nvSpPr>
          <p:cNvPr id="20" name="TextBox 20"/>
          <p:cNvSpPr txBox="1"/>
          <p:nvPr/>
        </p:nvSpPr>
        <p:spPr>
          <a:xfrm>
            <a:off x="7207581" y="3301398"/>
            <a:ext cx="3872837" cy="2002790"/>
          </a:xfrm>
          <a:prstGeom prst="rect">
            <a:avLst/>
          </a:prstGeom>
        </p:spPr>
        <p:txBody>
          <a:bodyPr lIns="0" tIns="0" rIns="0" bIns="0" rtlCol="0" anchor="t">
            <a:spAutoFit/>
          </a:bodyPr>
          <a:lstStyle/>
          <a:p>
            <a:pPr algn="ctr">
              <a:lnSpc>
                <a:spcPts val="1960"/>
              </a:lnSpc>
              <a:spcBef>
                <a:spcPct val="0"/>
              </a:spcBef>
            </a:pPr>
            <a:r>
              <a:rPr lang="en-US" sz="1400" spc="78">
                <a:solidFill>
                  <a:srgbClr val="022033"/>
                </a:solidFill>
                <a:latin typeface="Comica"/>
              </a:rPr>
              <a:t>EL OBJETIVO DE ESTE TRABAJO FUE DISEÑAR E IMPLEMENTAR UN ALGORITMO QUE RESUELVA EL PROBLEMA DE ARMAR EL CUBO DE RUBIK (O CUBO MÁGICO), DADA CUALQUIERA DE LAS MÁS DE 43 TRILLONES DE POSIBLES CONFIGURACIONES DE ÉSTE.</a:t>
            </a:r>
          </a:p>
        </p:txBody>
      </p:sp>
      <p:sp>
        <p:nvSpPr>
          <p:cNvPr id="21" name="TextBox 21"/>
          <p:cNvSpPr txBox="1"/>
          <p:nvPr/>
        </p:nvSpPr>
        <p:spPr>
          <a:xfrm>
            <a:off x="5303643" y="6952499"/>
            <a:ext cx="3598790" cy="1507490"/>
          </a:xfrm>
          <a:prstGeom prst="rect">
            <a:avLst/>
          </a:prstGeom>
        </p:spPr>
        <p:txBody>
          <a:bodyPr lIns="0" tIns="0" rIns="0" bIns="0" rtlCol="0" anchor="t">
            <a:spAutoFit/>
          </a:bodyPr>
          <a:lstStyle/>
          <a:p>
            <a:pPr algn="ctr">
              <a:lnSpc>
                <a:spcPts val="1960"/>
              </a:lnSpc>
              <a:spcBef>
                <a:spcPct val="0"/>
              </a:spcBef>
            </a:pPr>
            <a:r>
              <a:rPr lang="en-US" sz="1400" spc="78">
                <a:solidFill>
                  <a:srgbClr val="022033"/>
                </a:solidFill>
                <a:latin typeface="Comica"/>
              </a:rPr>
              <a:t>DAR UNA FUNCIONALIDAD REAL AL PROGRAMA SE LE PROVEE AL USUARIO LA POSIBILIDAD DE CARGAR CUALQUIER CUBO MEDIANTE UNA INTERFAZ GRÁFICA AMIGABLE.</a:t>
            </a:r>
          </a:p>
        </p:txBody>
      </p:sp>
      <p:sp>
        <p:nvSpPr>
          <p:cNvPr id="22" name="TextBox 22"/>
          <p:cNvSpPr txBox="1"/>
          <p:nvPr/>
        </p:nvSpPr>
        <p:spPr>
          <a:xfrm>
            <a:off x="9687146" y="6814414"/>
            <a:ext cx="5022800" cy="2002790"/>
          </a:xfrm>
          <a:prstGeom prst="rect">
            <a:avLst/>
          </a:prstGeom>
        </p:spPr>
        <p:txBody>
          <a:bodyPr lIns="0" tIns="0" rIns="0" bIns="0" rtlCol="0" anchor="t">
            <a:spAutoFit/>
          </a:bodyPr>
          <a:lstStyle/>
          <a:p>
            <a:pPr algn="ctr">
              <a:lnSpc>
                <a:spcPts val="1960"/>
              </a:lnSpc>
            </a:pPr>
            <a:endParaRPr/>
          </a:p>
          <a:p>
            <a:pPr algn="ctr">
              <a:lnSpc>
                <a:spcPts val="1960"/>
              </a:lnSpc>
            </a:pPr>
            <a:r>
              <a:rPr lang="en-US" sz="1400" spc="78">
                <a:solidFill>
                  <a:srgbClr val="022033"/>
                </a:solidFill>
                <a:latin typeface="Comica"/>
              </a:rPr>
              <a:t>Crear funciones por las cuales se puede resolver un cubo Rubik que este desarmado de manera aleatoria, o por otros medios, Y QUE TODAS LAS OPCIONE CREADAS EN EL PROGRAMA SE PUEDAN VISUALIZAR EN UN MENU    </a:t>
            </a:r>
          </a:p>
          <a:p>
            <a:pPr algn="ctr">
              <a:lnSpc>
                <a:spcPts val="1960"/>
              </a:lnSpc>
              <a:spcBef>
                <a:spcPct val="0"/>
              </a:spcBef>
            </a:pPr>
            <a:endParaRPr lang="en-US" sz="1400" spc="78">
              <a:solidFill>
                <a:srgbClr val="022033"/>
              </a:solidFill>
              <a:latin typeface="Comica"/>
            </a:endParaRPr>
          </a:p>
        </p:txBody>
      </p:sp>
      <p:sp>
        <p:nvSpPr>
          <p:cNvPr id="23" name="TextBox 23"/>
          <p:cNvSpPr txBox="1"/>
          <p:nvPr/>
        </p:nvSpPr>
        <p:spPr>
          <a:xfrm>
            <a:off x="4371883" y="6064235"/>
            <a:ext cx="4941053" cy="512445"/>
          </a:xfrm>
          <a:prstGeom prst="rect">
            <a:avLst/>
          </a:prstGeom>
        </p:spPr>
        <p:txBody>
          <a:bodyPr lIns="0" tIns="0" rIns="0" bIns="0" rtlCol="0" anchor="t">
            <a:spAutoFit/>
          </a:bodyPr>
          <a:lstStyle/>
          <a:p>
            <a:pPr algn="ctr">
              <a:lnSpc>
                <a:spcPts val="3780"/>
              </a:lnSpc>
              <a:spcBef>
                <a:spcPct val="0"/>
              </a:spcBef>
            </a:pPr>
            <a:r>
              <a:rPr lang="en-US" sz="2700" spc="151">
                <a:solidFill>
                  <a:srgbClr val="022033"/>
                </a:solidFill>
                <a:latin typeface="Comica"/>
              </a:rPr>
              <a:t>OBJETIVOS ESPECIFICOS</a:t>
            </a:r>
          </a:p>
        </p:txBody>
      </p:sp>
      <p:sp>
        <p:nvSpPr>
          <p:cNvPr id="24" name="TextBox 24"/>
          <p:cNvSpPr txBox="1"/>
          <p:nvPr/>
        </p:nvSpPr>
        <p:spPr>
          <a:xfrm>
            <a:off x="9486280" y="6016854"/>
            <a:ext cx="5223667" cy="512445"/>
          </a:xfrm>
          <a:prstGeom prst="rect">
            <a:avLst/>
          </a:prstGeom>
        </p:spPr>
        <p:txBody>
          <a:bodyPr lIns="0" tIns="0" rIns="0" bIns="0" rtlCol="0" anchor="t">
            <a:spAutoFit/>
          </a:bodyPr>
          <a:lstStyle/>
          <a:p>
            <a:pPr algn="ctr">
              <a:lnSpc>
                <a:spcPts val="3780"/>
              </a:lnSpc>
              <a:spcBef>
                <a:spcPct val="0"/>
              </a:spcBef>
            </a:pPr>
            <a:r>
              <a:rPr lang="en-US" sz="2700" spc="151">
                <a:solidFill>
                  <a:srgbClr val="022033"/>
                </a:solidFill>
                <a:latin typeface="Comica"/>
              </a:rPr>
              <a:t>OBJETIVOS ESPECIFICOS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64622" y="1028700"/>
            <a:ext cx="8558756" cy="964805"/>
          </a:xfrm>
          <a:custGeom>
            <a:avLst/>
            <a:gdLst/>
            <a:ahLst/>
            <a:cxnLst/>
            <a:rect l="l" t="t" r="r" b="b"/>
            <a:pathLst>
              <a:path w="8558756" h="964805">
                <a:moveTo>
                  <a:pt x="0" y="0"/>
                </a:moveTo>
                <a:lnTo>
                  <a:pt x="8558756" y="0"/>
                </a:lnTo>
                <a:lnTo>
                  <a:pt x="8558756" y="964805"/>
                </a:lnTo>
                <a:lnTo>
                  <a:pt x="0" y="964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3" name="Freeform 3"/>
          <p:cNvSpPr/>
          <p:nvPr/>
        </p:nvSpPr>
        <p:spPr>
          <a:xfrm rot="-4081259">
            <a:off x="12621347" y="-648819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4" name="Freeform 4"/>
          <p:cNvSpPr/>
          <p:nvPr/>
        </p:nvSpPr>
        <p:spPr>
          <a:xfrm rot="-693140">
            <a:off x="-1995329" y="692815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a:off x="1462896" y="324821"/>
            <a:ext cx="3273710" cy="2773725"/>
          </a:xfrm>
          <a:custGeom>
            <a:avLst/>
            <a:gdLst/>
            <a:ahLst/>
            <a:cxnLst/>
            <a:rect l="l" t="t" r="r" b="b"/>
            <a:pathLst>
              <a:path w="3273710" h="2773725">
                <a:moveTo>
                  <a:pt x="0" y="0"/>
                </a:moveTo>
                <a:lnTo>
                  <a:pt x="3273710" y="0"/>
                </a:lnTo>
                <a:lnTo>
                  <a:pt x="3273710" y="2773725"/>
                </a:lnTo>
                <a:lnTo>
                  <a:pt x="0" y="27737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a:off x="5166478" y="2351105"/>
            <a:ext cx="9365833" cy="7344574"/>
          </a:xfrm>
          <a:custGeom>
            <a:avLst/>
            <a:gdLst/>
            <a:ahLst/>
            <a:cxnLst/>
            <a:rect l="l" t="t" r="r" b="b"/>
            <a:pathLst>
              <a:path w="9365833" h="7344574">
                <a:moveTo>
                  <a:pt x="0" y="0"/>
                </a:moveTo>
                <a:lnTo>
                  <a:pt x="9365833" y="0"/>
                </a:lnTo>
                <a:lnTo>
                  <a:pt x="9365833" y="7344574"/>
                </a:lnTo>
                <a:lnTo>
                  <a:pt x="0" y="7344574"/>
                </a:lnTo>
                <a:lnTo>
                  <a:pt x="0" y="0"/>
                </a:lnTo>
                <a:close/>
              </a:path>
            </a:pathLst>
          </a:custGeom>
          <a:blipFill>
            <a:blip r:embed="rId8"/>
            <a:stretch>
              <a:fillRect/>
            </a:stretch>
          </a:blipFill>
        </p:spPr>
        <p:txBody>
          <a:bodyPr/>
          <a:lstStyle/>
          <a:p>
            <a:endParaRPr lang="es-EC"/>
          </a:p>
        </p:txBody>
      </p:sp>
      <p:sp>
        <p:nvSpPr>
          <p:cNvPr id="7" name="TextBox 7"/>
          <p:cNvSpPr txBox="1"/>
          <p:nvPr/>
        </p:nvSpPr>
        <p:spPr>
          <a:xfrm>
            <a:off x="6802592" y="1157755"/>
            <a:ext cx="3478005" cy="716221"/>
          </a:xfrm>
          <a:prstGeom prst="rect">
            <a:avLst/>
          </a:prstGeom>
        </p:spPr>
        <p:txBody>
          <a:bodyPr lIns="0" tIns="0" rIns="0" bIns="0" rtlCol="0" anchor="t">
            <a:spAutoFit/>
          </a:bodyPr>
          <a:lstStyle/>
          <a:p>
            <a:pPr algn="ctr">
              <a:lnSpc>
                <a:spcPts val="2512"/>
              </a:lnSpc>
            </a:pPr>
            <a:r>
              <a:rPr lang="en-US" sz="2730" spc="152">
                <a:solidFill>
                  <a:srgbClr val="022033"/>
                </a:solidFill>
                <a:latin typeface="Comica"/>
              </a:rPr>
              <a:t>INTERFAZ GRAFICA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3034582"/>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DESCRIPCIÓN DEL CÓDIGO: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1028700" y="5029200"/>
            <a:ext cx="16230600" cy="2426196"/>
          </a:xfrm>
          <a:prstGeom prst="rect">
            <a:avLst/>
          </a:prstGeom>
        </p:spPr>
        <p:txBody>
          <a:bodyPr lIns="0" tIns="0" rIns="0" bIns="0" rtlCol="0" anchor="t">
            <a:spAutoFit/>
          </a:bodyPr>
          <a:lstStyle/>
          <a:p>
            <a:pPr algn="ctr">
              <a:lnSpc>
                <a:spcPts val="3822"/>
              </a:lnSpc>
              <a:spcBef>
                <a:spcPct val="0"/>
              </a:spcBef>
            </a:pPr>
            <a:r>
              <a:rPr lang="en-US" sz="2730" spc="152">
                <a:solidFill>
                  <a:srgbClr val="022033"/>
                </a:solidFill>
                <a:latin typeface="Comica"/>
              </a:rPr>
              <a:t>SE DEFINE UNA CLASE LLAMADA CUBORUBIK QUE REPRESENTA UN CUBO DE RUBIK. EL MÉTODO __INIT__ INICIALIZA EL CUBO CON SEIS CARAS (FRONTAL, TRASERA, IZQUIERDA, DERECHA, SUPERIOR E INFERIOR), CADA UNA CON UN ARREGLO BIDIMENSIONAL DE 3X3 ELEMENTOS QUE CONTIENEN LOS COLORES DE LOS CUADROS DEL CUBO.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3034582"/>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DESCRIPCIÓN DEL CÓDIGO: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a:off x="2995101" y="5143500"/>
            <a:ext cx="12297798" cy="3600414"/>
          </a:xfrm>
          <a:custGeom>
            <a:avLst/>
            <a:gdLst/>
            <a:ahLst/>
            <a:cxnLst/>
            <a:rect l="l" t="t" r="r" b="b"/>
            <a:pathLst>
              <a:path w="12297798" h="3600414">
                <a:moveTo>
                  <a:pt x="0" y="0"/>
                </a:moveTo>
                <a:lnTo>
                  <a:pt x="12297798" y="0"/>
                </a:lnTo>
                <a:lnTo>
                  <a:pt x="12297798" y="3600414"/>
                </a:lnTo>
                <a:lnTo>
                  <a:pt x="0" y="3600414"/>
                </a:lnTo>
                <a:lnTo>
                  <a:pt x="0" y="0"/>
                </a:lnTo>
                <a:close/>
              </a:path>
            </a:pathLst>
          </a:custGeom>
          <a:blipFill>
            <a:blip r:embed="rId6"/>
            <a:stretch>
              <a:fillRect/>
            </a:stretch>
          </a:blipFill>
        </p:spPr>
        <p:txBody>
          <a:bodyPr/>
          <a:lstStyle/>
          <a:p>
            <a:endParaRPr lang="es-EC"/>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MÉTODO ARMAR: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1028700" y="3717086"/>
            <a:ext cx="16230600" cy="3854946"/>
          </a:xfrm>
          <a:prstGeom prst="rect">
            <a:avLst/>
          </a:prstGeom>
        </p:spPr>
        <p:txBody>
          <a:bodyPr lIns="0" tIns="0" rIns="0" bIns="0" rtlCol="0" anchor="t">
            <a:spAutoFit/>
          </a:bodyPr>
          <a:lstStyle/>
          <a:p>
            <a:pPr algn="ctr">
              <a:lnSpc>
                <a:spcPts val="3822"/>
              </a:lnSpc>
              <a:spcBef>
                <a:spcPct val="0"/>
              </a:spcBef>
            </a:pPr>
            <a:r>
              <a:rPr lang="en-US" sz="2730" spc="152">
                <a:solidFill>
                  <a:srgbClr val="022033"/>
                </a:solidFill>
                <a:latin typeface="Comica"/>
              </a:rPr>
              <a:t>EL MÉTODO ARMAR REINICIA EL CUBO A SU ESTADO INICIAL, DONDE CADA CARA TIENE UN SOLO COLOR. </a:t>
            </a:r>
          </a:p>
          <a:p>
            <a:pPr algn="ctr">
              <a:lnSpc>
                <a:spcPts val="3822"/>
              </a:lnSpc>
              <a:spcBef>
                <a:spcPct val="0"/>
              </a:spcBef>
            </a:pPr>
            <a:endParaRPr lang="en-US" sz="2730" spc="152">
              <a:solidFill>
                <a:srgbClr val="022033"/>
              </a:solidFill>
              <a:latin typeface="Comica"/>
            </a:endParaRPr>
          </a:p>
          <a:p>
            <a:pPr algn="ctr">
              <a:lnSpc>
                <a:spcPts val="3822"/>
              </a:lnSpc>
              <a:spcBef>
                <a:spcPct val="0"/>
              </a:spcBef>
            </a:pPr>
            <a:r>
              <a:rPr lang="en-US" sz="2730" spc="152">
                <a:solidFill>
                  <a:srgbClr val="022033"/>
                </a:solidFill>
                <a:latin typeface="Comica"/>
              </a:rPr>
              <a:t>EN EL MÉTODO ARMAR, SE REASIGNA EL ATRIBUTO CARAS DEL CUBO CON UN DICCIONARIO QUE CONTIENE LAS SEIS CARAS DEL CUBO (FRONTAL, TRASERA, IZQUIERDA, DERECHA, SUPERIOR E INFERIOR), CADA UNA REPRESENTADA POR UNA MATRIZ DE 3X3 ELEMENTOS. CADA ELEMENTO DE LA MATRIZ ES UN COLOR REPRESENTADO POR UN EMOJI CORRESPONDIENTE.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MÉTODO ARMAR: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a:off x="1949690" y="3801653"/>
            <a:ext cx="14388620" cy="4009527"/>
          </a:xfrm>
          <a:custGeom>
            <a:avLst/>
            <a:gdLst/>
            <a:ahLst/>
            <a:cxnLst/>
            <a:rect l="l" t="t" r="r" b="b"/>
            <a:pathLst>
              <a:path w="14388620" h="4009527">
                <a:moveTo>
                  <a:pt x="0" y="0"/>
                </a:moveTo>
                <a:lnTo>
                  <a:pt x="14388620" y="0"/>
                </a:lnTo>
                <a:lnTo>
                  <a:pt x="14388620" y="4009527"/>
                </a:lnTo>
                <a:lnTo>
                  <a:pt x="0" y="4009527"/>
                </a:lnTo>
                <a:lnTo>
                  <a:pt x="0" y="0"/>
                </a:lnTo>
                <a:close/>
              </a:path>
            </a:pathLst>
          </a:custGeom>
          <a:blipFill>
            <a:blip r:embed="rId6"/>
            <a:stretch>
              <a:fillRect/>
            </a:stretch>
          </a:blipFill>
        </p:spPr>
        <p:txBody>
          <a:bodyPr/>
          <a:lstStyle/>
          <a:p>
            <a:endParaRPr lang="es-EC"/>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1560" y="1114425"/>
            <a:ext cx="14864881" cy="1680821"/>
          </a:xfrm>
          <a:prstGeom prst="rect">
            <a:avLst/>
          </a:prstGeom>
        </p:spPr>
        <p:txBody>
          <a:bodyPr lIns="0" tIns="0" rIns="0" bIns="0" rtlCol="0" anchor="t">
            <a:spAutoFit/>
          </a:bodyPr>
          <a:lstStyle/>
          <a:p>
            <a:pPr algn="ctr">
              <a:lnSpc>
                <a:spcPts val="10679"/>
              </a:lnSpc>
            </a:pPr>
            <a:r>
              <a:rPr lang="en-US" sz="11608" spc="-963">
                <a:solidFill>
                  <a:srgbClr val="022033"/>
                </a:solidFill>
                <a:latin typeface="Comica"/>
              </a:rPr>
              <a:t>MÉTODO MEZCLAR: </a:t>
            </a:r>
          </a:p>
        </p:txBody>
      </p:sp>
      <p:sp>
        <p:nvSpPr>
          <p:cNvPr id="3" name="Freeform 3"/>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TextBox 5"/>
          <p:cNvSpPr txBox="1"/>
          <p:nvPr/>
        </p:nvSpPr>
        <p:spPr>
          <a:xfrm>
            <a:off x="1028700" y="3356625"/>
            <a:ext cx="16230600" cy="4807446"/>
          </a:xfrm>
          <a:prstGeom prst="rect">
            <a:avLst/>
          </a:prstGeom>
        </p:spPr>
        <p:txBody>
          <a:bodyPr lIns="0" tIns="0" rIns="0" bIns="0" rtlCol="0" anchor="t">
            <a:spAutoFit/>
          </a:bodyPr>
          <a:lstStyle/>
          <a:p>
            <a:pPr algn="ctr">
              <a:lnSpc>
                <a:spcPts val="3822"/>
              </a:lnSpc>
              <a:spcBef>
                <a:spcPct val="0"/>
              </a:spcBef>
            </a:pPr>
            <a:r>
              <a:rPr lang="en-US" sz="2730" spc="152">
                <a:solidFill>
                  <a:srgbClr val="022033"/>
                </a:solidFill>
                <a:latin typeface="Comica"/>
              </a:rPr>
              <a:t>EL MÉTODO MEZCLAR RECIBE UN NÚMERO OPCIONAL DE MOVIMIENTOS Y REALIZA UNA MEZCLA ALEATORIA DEL CUBO. PARA CADA MOVIMIENTO, SE ELIGE ALEATORIAMENTE UNA CARA Y UN SENTIDO DE GIRO (HORARIO O ANTIHORARIO), Y SE APLICA LA ROTACIÓN CORRESPONDIENTE. </a:t>
            </a:r>
          </a:p>
          <a:p>
            <a:pPr algn="ctr">
              <a:lnSpc>
                <a:spcPts val="3822"/>
              </a:lnSpc>
              <a:spcBef>
                <a:spcPct val="0"/>
              </a:spcBef>
            </a:pPr>
            <a:endParaRPr lang="en-US" sz="2730" spc="152">
              <a:solidFill>
                <a:srgbClr val="022033"/>
              </a:solidFill>
              <a:latin typeface="Comica"/>
            </a:endParaRPr>
          </a:p>
          <a:p>
            <a:pPr algn="ctr">
              <a:lnSpc>
                <a:spcPts val="3822"/>
              </a:lnSpc>
              <a:spcBef>
                <a:spcPct val="0"/>
              </a:spcBef>
            </a:pPr>
            <a:r>
              <a:rPr lang="en-US" sz="2730" spc="152">
                <a:solidFill>
                  <a:srgbClr val="022033"/>
                </a:solidFill>
                <a:latin typeface="Comica"/>
              </a:rPr>
              <a:t>EL MÉTODO UTILIZA LA BIBLIOTECA RANDOM PARA SELECCIONAR DE MANERA ALEATORIA UNA CARA DEL CUBO Y UN SENTIDO DE GIRO (HORARIO O ANTIHORARIO) PARA CADA MOVIMIENTO. EL BUCLE FOR SE EJECUTA MOVIMIENTOS VECES, REALIZANDO EL NÚMERO ESPECIFICADO DE MOVIMIENTOS ALEATORIOS EN EL CUBO.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637</Words>
  <Application>Microsoft Office PowerPoint</Application>
  <PresentationFormat>Personalizado</PresentationFormat>
  <Paragraphs>45</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Comica</vt:lpstr>
      <vt:lpstr>Comica Medium</vt:lpstr>
      <vt:lpstr>Calibri</vt:lpstr>
      <vt:lpstr>Roboto</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Presentación Proyecto Trabajo Doodle Orgánico Multicolor</dc:title>
  <cp:lastModifiedBy>mateo altamirano</cp:lastModifiedBy>
  <cp:revision>1</cp:revision>
  <dcterms:created xsi:type="dcterms:W3CDTF">2006-08-16T00:00:00Z</dcterms:created>
  <dcterms:modified xsi:type="dcterms:W3CDTF">2023-07-13T16:34:05Z</dcterms:modified>
  <dc:identifier>DAFnrtrvqOQ</dc:identifier>
</cp:coreProperties>
</file>